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Raleway Medium" panose="020F0502020204030204" pitchFamily="2" charset="0"/>
      <p:regular r:id="rId20"/>
    </p:embeddedFont>
    <p:embeddedFont>
      <p:font typeface="Raleway Semi-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8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708050" y="2014066"/>
            <a:ext cx="5746778" cy="6258867"/>
          </a:xfrm>
          <a:custGeom>
            <a:avLst/>
            <a:gdLst/>
            <a:ahLst/>
            <a:cxnLst/>
            <a:rect l="l" t="t" r="r" b="b"/>
            <a:pathLst>
              <a:path w="5746778" h="6258867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19200" y="2855455"/>
            <a:ext cx="8380612" cy="345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3086"/>
              </a:lnSpc>
            </a:pPr>
            <a:r>
              <a:rPr lang="en-US" sz="14540" b="1" spc="-66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Analysis of 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0218" y="6476480"/>
            <a:ext cx="9179504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400"/>
              </a:lnSpc>
            </a:pPr>
            <a:r>
              <a:rPr lang="en-US" sz="6000" b="1" spc="-27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Sales &amp; Profits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1104900"/>
            <a:ext cx="9179504" cy="38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700"/>
              </a:lnSpc>
            </a:pPr>
            <a:r>
              <a:rPr lang="en-US" sz="3000" b="1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Mohamed Wahban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B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3950" y="1304925"/>
            <a:ext cx="16040100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b="1" spc="-461">
                <a:solidFill>
                  <a:srgbClr val="FBF6F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Diagnostic Analysis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111545" y="2792753"/>
            <a:ext cx="12064909" cy="6465547"/>
            <a:chOff x="0" y="0"/>
            <a:chExt cx="2430237" cy="13023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0237" cy="1302357"/>
            </a:xfrm>
            <a:custGeom>
              <a:avLst/>
              <a:gdLst/>
              <a:ahLst/>
              <a:cxnLst/>
              <a:rect l="l" t="t" r="r" b="b"/>
              <a:pathLst>
                <a:path w="2430237" h="1302357">
                  <a:moveTo>
                    <a:pt x="5134" y="0"/>
                  </a:moveTo>
                  <a:lnTo>
                    <a:pt x="2425104" y="0"/>
                  </a:lnTo>
                  <a:cubicBezTo>
                    <a:pt x="2426465" y="0"/>
                    <a:pt x="2427771" y="541"/>
                    <a:pt x="2428734" y="1504"/>
                  </a:cubicBezTo>
                  <a:cubicBezTo>
                    <a:pt x="2429696" y="2466"/>
                    <a:pt x="2430237" y="3772"/>
                    <a:pt x="2430237" y="5134"/>
                  </a:cubicBezTo>
                  <a:lnTo>
                    <a:pt x="2430237" y="1297223"/>
                  </a:lnTo>
                  <a:cubicBezTo>
                    <a:pt x="2430237" y="1298584"/>
                    <a:pt x="2429696" y="1299890"/>
                    <a:pt x="2428734" y="1300853"/>
                  </a:cubicBezTo>
                  <a:cubicBezTo>
                    <a:pt x="2427771" y="1301816"/>
                    <a:pt x="2426465" y="1302357"/>
                    <a:pt x="2425104" y="1302357"/>
                  </a:cubicBezTo>
                  <a:lnTo>
                    <a:pt x="5134" y="1302357"/>
                  </a:lnTo>
                  <a:cubicBezTo>
                    <a:pt x="3772" y="1302357"/>
                    <a:pt x="2466" y="1301816"/>
                    <a:pt x="1504" y="1300853"/>
                  </a:cubicBezTo>
                  <a:cubicBezTo>
                    <a:pt x="541" y="1299890"/>
                    <a:pt x="0" y="1298584"/>
                    <a:pt x="0" y="1297223"/>
                  </a:cubicBezTo>
                  <a:lnTo>
                    <a:pt x="0" y="5134"/>
                  </a:lnTo>
                  <a:cubicBezTo>
                    <a:pt x="0" y="3772"/>
                    <a:pt x="541" y="2466"/>
                    <a:pt x="1504" y="1504"/>
                  </a:cubicBezTo>
                  <a:cubicBezTo>
                    <a:pt x="2466" y="541"/>
                    <a:pt x="3772" y="0"/>
                    <a:pt x="5134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30237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016396" y="3849762"/>
            <a:ext cx="10628133" cy="3975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3"/>
              </a:lnSpc>
              <a:spcBef>
                <a:spcPct val="0"/>
              </a:spcBef>
            </a:pPr>
            <a:endParaRPr/>
          </a:p>
          <a:p>
            <a:pPr marL="819413" lvl="1" indent="-409706" algn="just">
              <a:lnSpc>
                <a:spcPts val="5313"/>
              </a:lnSpc>
              <a:spcBef>
                <a:spcPct val="0"/>
              </a:spcBef>
              <a:buAutoNum type="arabicPeriod"/>
            </a:pPr>
            <a:r>
              <a:rPr lang="en-US" sz="3795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What is the relationship between COGS and Sales for each transaction?</a:t>
            </a:r>
          </a:p>
          <a:p>
            <a:pPr marL="819413" lvl="1" indent="-409706" algn="just">
              <a:lnSpc>
                <a:spcPts val="5313"/>
              </a:lnSpc>
              <a:spcBef>
                <a:spcPct val="0"/>
              </a:spcBef>
              <a:buAutoNum type="arabicPeriod"/>
            </a:pPr>
            <a:r>
              <a:rPr lang="en-US" sz="3795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Which products generate the highest average profit?</a:t>
            </a:r>
          </a:p>
          <a:p>
            <a:pPr algn="just">
              <a:lnSpc>
                <a:spcPts val="5313"/>
              </a:lnSpc>
              <a:spcBef>
                <a:spcPct val="0"/>
              </a:spcBef>
            </a:pPr>
            <a:endParaRPr lang="en-US" sz="3795" b="1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80938" y="2159320"/>
            <a:ext cx="13526125" cy="7708592"/>
          </a:xfrm>
          <a:custGeom>
            <a:avLst/>
            <a:gdLst/>
            <a:ahLst/>
            <a:cxnLst/>
            <a:rect l="l" t="t" r="r" b="b"/>
            <a:pathLst>
              <a:path w="13526125" h="7708592">
                <a:moveTo>
                  <a:pt x="0" y="0"/>
                </a:moveTo>
                <a:lnTo>
                  <a:pt x="13526124" y="0"/>
                </a:lnTo>
                <a:lnTo>
                  <a:pt x="13526124" y="7708592"/>
                </a:lnTo>
                <a:lnTo>
                  <a:pt x="0" y="770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900396" y="721045"/>
            <a:ext cx="13515640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00"/>
              </a:lnSpc>
            </a:pPr>
            <a:r>
              <a:rPr lang="en-US" sz="6000" b="1" spc="-27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1-What is the relationship between COGS and Sales for each transaction?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0692" y="2451912"/>
            <a:ext cx="14866616" cy="7566310"/>
          </a:xfrm>
          <a:custGeom>
            <a:avLst/>
            <a:gdLst/>
            <a:ahLst/>
            <a:cxnLst/>
            <a:rect l="l" t="t" r="r" b="b"/>
            <a:pathLst>
              <a:path w="14866616" h="7566310">
                <a:moveTo>
                  <a:pt x="0" y="0"/>
                </a:moveTo>
                <a:lnTo>
                  <a:pt x="14866616" y="0"/>
                </a:lnTo>
                <a:lnTo>
                  <a:pt x="14866616" y="7566310"/>
                </a:lnTo>
                <a:lnTo>
                  <a:pt x="0" y="7566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74613" y="721045"/>
            <a:ext cx="13515640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00"/>
              </a:lnSpc>
            </a:pPr>
            <a:r>
              <a:rPr lang="en-US" sz="6000" b="1" spc="-27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2-Which products generate the highest average profit?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4304" y="1805374"/>
            <a:ext cx="7924800" cy="239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Predictive Analysis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45326" y="4625372"/>
            <a:ext cx="10147589" cy="3757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6"/>
              </a:lnSpc>
              <a:spcBef>
                <a:spcPct val="0"/>
              </a:spcBef>
            </a:pPr>
            <a:endParaRPr/>
          </a:p>
          <a:p>
            <a:pPr marL="764417" lvl="1" indent="-382209" algn="l">
              <a:lnSpc>
                <a:spcPts val="4956"/>
              </a:lnSpc>
              <a:spcBef>
                <a:spcPct val="0"/>
              </a:spcBef>
              <a:buAutoNum type="arabicPeriod"/>
            </a:pPr>
            <a:r>
              <a:rPr lang="en-US" sz="354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What are the forecasted sales for the upcoming months based on current trends?</a:t>
            </a:r>
          </a:p>
          <a:p>
            <a:pPr marL="764417" lvl="1" indent="-382209" algn="l">
              <a:lnSpc>
                <a:spcPts val="4956"/>
              </a:lnSpc>
              <a:spcBef>
                <a:spcPct val="0"/>
              </a:spcBef>
              <a:buAutoNum type="arabicPeriod"/>
            </a:pPr>
            <a:r>
              <a:rPr lang="en-US" sz="354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Which products of top sellers are showing consistent growth over time?</a:t>
            </a:r>
          </a:p>
          <a:p>
            <a:pPr algn="l">
              <a:lnSpc>
                <a:spcPts val="4956"/>
              </a:lnSpc>
              <a:spcBef>
                <a:spcPct val="0"/>
              </a:spcBef>
            </a:pPr>
            <a:endParaRPr lang="en-US" sz="3540" b="1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167540" y="1529149"/>
            <a:ext cx="6663549" cy="7228702"/>
          </a:xfrm>
          <a:custGeom>
            <a:avLst/>
            <a:gdLst/>
            <a:ahLst/>
            <a:cxnLst/>
            <a:rect l="l" t="t" r="r" b="b"/>
            <a:pathLst>
              <a:path w="6663549" h="7228702">
                <a:moveTo>
                  <a:pt x="0" y="0"/>
                </a:moveTo>
                <a:lnTo>
                  <a:pt x="6663549" y="0"/>
                </a:lnTo>
                <a:lnTo>
                  <a:pt x="6663549" y="7228702"/>
                </a:lnTo>
                <a:lnTo>
                  <a:pt x="0" y="7228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12144" y="2470393"/>
            <a:ext cx="14063712" cy="7178499"/>
          </a:xfrm>
          <a:custGeom>
            <a:avLst/>
            <a:gdLst/>
            <a:ahLst/>
            <a:cxnLst/>
            <a:rect l="l" t="t" r="r" b="b"/>
            <a:pathLst>
              <a:path w="14063712" h="7178499">
                <a:moveTo>
                  <a:pt x="0" y="0"/>
                </a:moveTo>
                <a:lnTo>
                  <a:pt x="14063712" y="0"/>
                </a:lnTo>
                <a:lnTo>
                  <a:pt x="14063712" y="7178499"/>
                </a:lnTo>
                <a:lnTo>
                  <a:pt x="0" y="7178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03332" y="47625"/>
            <a:ext cx="15681336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b="1" spc="-27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</a:p>
          <a:p>
            <a:pPr algn="ctr">
              <a:lnSpc>
                <a:spcPts val="5400"/>
              </a:lnSpc>
            </a:pPr>
            <a:r>
              <a:rPr lang="en-US" sz="6000" b="1" spc="-27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1-What are the forecasted sales for the upcoming months based on current trends?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2861627"/>
            <a:ext cx="8752518" cy="191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200"/>
              </a:lnSpc>
            </a:pPr>
            <a:r>
              <a:rPr lang="en-US" sz="8000" b="1" spc="-36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Prescriptive Analysis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77294" y="5057775"/>
            <a:ext cx="9194424" cy="3977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0"/>
              </a:lnSpc>
            </a:pPr>
            <a:endParaRPr/>
          </a:p>
          <a:p>
            <a:pPr algn="l">
              <a:lnSpc>
                <a:spcPts val="5240"/>
              </a:lnSpc>
              <a:spcBef>
                <a:spcPct val="0"/>
              </a:spcBef>
            </a:pPr>
            <a:r>
              <a:rPr lang="en-US" sz="3743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1-Which regions are most profitable and worth expanding into?</a:t>
            </a:r>
          </a:p>
          <a:p>
            <a:pPr algn="l">
              <a:lnSpc>
                <a:spcPts val="5240"/>
              </a:lnSpc>
              <a:spcBef>
                <a:spcPct val="0"/>
              </a:spcBef>
            </a:pPr>
            <a:r>
              <a:rPr lang="en-US" sz="3743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2-Which customers contribute the most to total profit? (Pareto 80/20 rule)</a:t>
            </a:r>
          </a:p>
          <a:p>
            <a:pPr algn="l">
              <a:lnSpc>
                <a:spcPts val="5240"/>
              </a:lnSpc>
              <a:spcBef>
                <a:spcPct val="0"/>
              </a:spcBef>
            </a:pPr>
            <a:endParaRPr lang="en-US" sz="3743" b="1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475" y="1314608"/>
            <a:ext cx="7657784" cy="76577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88717" y="2171700"/>
            <a:ext cx="10949164" cy="7677768"/>
          </a:xfrm>
          <a:custGeom>
            <a:avLst/>
            <a:gdLst/>
            <a:ahLst/>
            <a:cxnLst/>
            <a:rect l="l" t="t" r="r" b="b"/>
            <a:pathLst>
              <a:path w="10949164" h="7677768">
                <a:moveTo>
                  <a:pt x="0" y="0"/>
                </a:moveTo>
                <a:lnTo>
                  <a:pt x="10949164" y="0"/>
                </a:lnTo>
                <a:lnTo>
                  <a:pt x="10949164" y="7677768"/>
                </a:lnTo>
                <a:lnTo>
                  <a:pt x="0" y="7677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03332" y="47625"/>
            <a:ext cx="15681336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b="1" spc="-27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</a:p>
          <a:p>
            <a:pPr algn="ctr">
              <a:lnSpc>
                <a:spcPts val="5400"/>
              </a:lnSpc>
            </a:pPr>
            <a:r>
              <a:rPr lang="en-US" sz="6000" b="1" spc="-27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1-Which regions are most profitable and worth expanding into?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75181" y="2111788"/>
            <a:ext cx="12737639" cy="7722922"/>
          </a:xfrm>
          <a:custGeom>
            <a:avLst/>
            <a:gdLst/>
            <a:ahLst/>
            <a:cxnLst/>
            <a:rect l="l" t="t" r="r" b="b"/>
            <a:pathLst>
              <a:path w="12737639" h="7722922">
                <a:moveTo>
                  <a:pt x="0" y="0"/>
                </a:moveTo>
                <a:lnTo>
                  <a:pt x="12737638" y="0"/>
                </a:lnTo>
                <a:lnTo>
                  <a:pt x="12737638" y="7722922"/>
                </a:lnTo>
                <a:lnTo>
                  <a:pt x="0" y="7722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03332" y="390525"/>
            <a:ext cx="15681336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b="1" spc="-27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2-Which customers contribute the most to total profit? (Pareto 80/20 rule)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19200" y="2646761"/>
            <a:ext cx="8144502" cy="5212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3331"/>
              </a:lnSpc>
            </a:pPr>
            <a:r>
              <a:rPr lang="en-US" sz="14812" b="1" spc="-68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Thank you very much!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9200" y="1104900"/>
            <a:ext cx="9179504" cy="38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700"/>
              </a:lnSpc>
            </a:pPr>
            <a:r>
              <a:rPr lang="en-US" sz="3000" b="1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Mohamed Wahban</a:t>
            </a:r>
          </a:p>
        </p:txBody>
      </p:sp>
      <p:sp>
        <p:nvSpPr>
          <p:cNvPr id="5" name="Freeform 5"/>
          <p:cNvSpPr/>
          <p:nvPr/>
        </p:nvSpPr>
        <p:spPr>
          <a:xfrm>
            <a:off x="11867657" y="1376536"/>
            <a:ext cx="5561408" cy="7533927"/>
          </a:xfrm>
          <a:custGeom>
            <a:avLst/>
            <a:gdLst/>
            <a:ahLst/>
            <a:cxnLst/>
            <a:rect l="l" t="t" r="r" b="b"/>
            <a:pathLst>
              <a:path w="5561408" h="7533927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46079" y="1920197"/>
            <a:ext cx="6270790" cy="6446606"/>
          </a:xfrm>
          <a:custGeom>
            <a:avLst/>
            <a:gdLst/>
            <a:ahLst/>
            <a:cxnLst/>
            <a:rect l="l" t="t" r="r" b="b"/>
            <a:pathLst>
              <a:path w="6270790" h="6446606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19200" y="1304925"/>
            <a:ext cx="7924800" cy="353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Introduction to results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5800" y="5743527"/>
            <a:ext cx="8915400" cy="38170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34"/>
              </a:lnSpc>
              <a:spcBef>
                <a:spcPct val="0"/>
              </a:spcBef>
            </a:pPr>
            <a:r>
              <a:rPr lang="en-US" sz="3095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• Analyze sales data (2000+ records) to understand patterns and provide actionable insights to increase.</a:t>
            </a:r>
          </a:p>
          <a:p>
            <a:pPr algn="l">
              <a:lnSpc>
                <a:spcPts val="4334"/>
              </a:lnSpc>
              <a:spcBef>
                <a:spcPct val="0"/>
              </a:spcBef>
            </a:pPr>
            <a:r>
              <a:rPr lang="en-US" sz="3095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•The dataset covers sales transactions from 2004 to 2015. </a:t>
            </a:r>
          </a:p>
          <a:p>
            <a:pPr algn="l">
              <a:lnSpc>
                <a:spcPts val="4334"/>
              </a:lnSpc>
              <a:spcBef>
                <a:spcPct val="0"/>
              </a:spcBef>
            </a:pPr>
            <a:r>
              <a:rPr lang="en-US" sz="3095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•Key columns include Date, Region, Sales Rep, Customer, Product, COGS, and Sales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2075229"/>
            <a:ext cx="7924800" cy="353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Methodology used in the analysis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19200" y="5734002"/>
            <a:ext cx="6328404" cy="1875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6"/>
              </a:lnSpc>
              <a:spcBef>
                <a:spcPct val="0"/>
              </a:spcBef>
            </a:pPr>
            <a:r>
              <a:rPr lang="en-US" sz="3547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Microsoft Excel – PivotTables, Calculated Fields, Charts, Trendlines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193" y="975881"/>
            <a:ext cx="8539631" cy="83400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33372" y="8084666"/>
            <a:ext cx="5277926" cy="4404669"/>
          </a:xfrm>
          <a:custGeom>
            <a:avLst/>
            <a:gdLst/>
            <a:ahLst/>
            <a:cxnLst/>
            <a:rect l="l" t="t" r="r" b="b"/>
            <a:pathLst>
              <a:path w="5277926" h="4404669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302276" y="-2383108"/>
            <a:ext cx="4661953" cy="4748285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591959" y="2223319"/>
            <a:ext cx="11104083" cy="239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Overview of  expected Outcome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44453" y="5348803"/>
            <a:ext cx="12241237" cy="306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7"/>
              </a:lnSpc>
              <a:spcBef>
                <a:spcPct val="0"/>
              </a:spcBef>
            </a:pPr>
            <a:r>
              <a:rPr lang="en-US" sz="4355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Identified high-performing products, profitable regions, and sales trends</a:t>
            </a:r>
          </a:p>
          <a:p>
            <a:pPr algn="ctr">
              <a:lnSpc>
                <a:spcPts val="6097"/>
              </a:lnSpc>
              <a:spcBef>
                <a:spcPct val="0"/>
              </a:spcBef>
            </a:pPr>
            <a:r>
              <a:rPr lang="en-US" sz="4355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Suggested strategic actions to boost sales based on data-driven insights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44448" y="4313415"/>
            <a:ext cx="4421644" cy="4130448"/>
            <a:chOff x="0" y="0"/>
            <a:chExt cx="1394172" cy="13023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4007" y="0"/>
                  </a:moveTo>
                  <a:lnTo>
                    <a:pt x="1380165" y="0"/>
                  </a:lnTo>
                  <a:cubicBezTo>
                    <a:pt x="1383880" y="0"/>
                    <a:pt x="1387443" y="1476"/>
                    <a:pt x="1390070" y="4103"/>
                  </a:cubicBezTo>
                  <a:cubicBezTo>
                    <a:pt x="1392696" y="6730"/>
                    <a:pt x="1394172" y="10292"/>
                    <a:pt x="1394172" y="14007"/>
                  </a:cubicBezTo>
                  <a:lnTo>
                    <a:pt x="1394172" y="1288349"/>
                  </a:lnTo>
                  <a:cubicBezTo>
                    <a:pt x="1394172" y="1292064"/>
                    <a:pt x="1392696" y="1295627"/>
                    <a:pt x="1390070" y="1298254"/>
                  </a:cubicBezTo>
                  <a:cubicBezTo>
                    <a:pt x="1387443" y="1300881"/>
                    <a:pt x="1383880" y="1302357"/>
                    <a:pt x="1380165" y="1302357"/>
                  </a:cubicBezTo>
                  <a:lnTo>
                    <a:pt x="14007" y="1302357"/>
                  </a:lnTo>
                  <a:cubicBezTo>
                    <a:pt x="10292" y="1302357"/>
                    <a:pt x="6730" y="1300881"/>
                    <a:pt x="4103" y="1298254"/>
                  </a:cubicBezTo>
                  <a:cubicBezTo>
                    <a:pt x="1476" y="1295627"/>
                    <a:pt x="0" y="1292064"/>
                    <a:pt x="0" y="1288349"/>
                  </a:cubicBezTo>
                  <a:lnTo>
                    <a:pt x="0" y="14007"/>
                  </a:lnTo>
                  <a:cubicBezTo>
                    <a:pt x="0" y="10292"/>
                    <a:pt x="1476" y="6730"/>
                    <a:pt x="4103" y="4103"/>
                  </a:cubicBezTo>
                  <a:cubicBezTo>
                    <a:pt x="6730" y="1476"/>
                    <a:pt x="10292" y="0"/>
                    <a:pt x="14007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15665" y="1150398"/>
            <a:ext cx="13856669" cy="239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Main  approach used in analysis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95927" y="4313415"/>
            <a:ext cx="4421644" cy="4130448"/>
            <a:chOff x="0" y="0"/>
            <a:chExt cx="1394172" cy="13023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4007" y="0"/>
                  </a:moveTo>
                  <a:lnTo>
                    <a:pt x="1380165" y="0"/>
                  </a:lnTo>
                  <a:cubicBezTo>
                    <a:pt x="1383880" y="0"/>
                    <a:pt x="1387443" y="1476"/>
                    <a:pt x="1390070" y="4103"/>
                  </a:cubicBezTo>
                  <a:cubicBezTo>
                    <a:pt x="1392696" y="6730"/>
                    <a:pt x="1394172" y="10292"/>
                    <a:pt x="1394172" y="14007"/>
                  </a:cubicBezTo>
                  <a:lnTo>
                    <a:pt x="1394172" y="1288349"/>
                  </a:lnTo>
                  <a:cubicBezTo>
                    <a:pt x="1394172" y="1292064"/>
                    <a:pt x="1392696" y="1295627"/>
                    <a:pt x="1390070" y="1298254"/>
                  </a:cubicBezTo>
                  <a:cubicBezTo>
                    <a:pt x="1387443" y="1300881"/>
                    <a:pt x="1383880" y="1302357"/>
                    <a:pt x="1380165" y="1302357"/>
                  </a:cubicBezTo>
                  <a:lnTo>
                    <a:pt x="14007" y="1302357"/>
                  </a:lnTo>
                  <a:cubicBezTo>
                    <a:pt x="10292" y="1302357"/>
                    <a:pt x="6730" y="1300881"/>
                    <a:pt x="4103" y="1298254"/>
                  </a:cubicBezTo>
                  <a:cubicBezTo>
                    <a:pt x="1476" y="1295627"/>
                    <a:pt x="0" y="1292064"/>
                    <a:pt x="0" y="1288349"/>
                  </a:cubicBezTo>
                  <a:lnTo>
                    <a:pt x="0" y="14007"/>
                  </a:lnTo>
                  <a:cubicBezTo>
                    <a:pt x="0" y="10292"/>
                    <a:pt x="1476" y="6730"/>
                    <a:pt x="4103" y="4103"/>
                  </a:cubicBezTo>
                  <a:cubicBezTo>
                    <a:pt x="6730" y="1476"/>
                    <a:pt x="10292" y="0"/>
                    <a:pt x="14007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13583" y="4313415"/>
            <a:ext cx="4421644" cy="4130448"/>
            <a:chOff x="0" y="0"/>
            <a:chExt cx="1394172" cy="13023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4007" y="0"/>
                  </a:moveTo>
                  <a:lnTo>
                    <a:pt x="1380165" y="0"/>
                  </a:lnTo>
                  <a:cubicBezTo>
                    <a:pt x="1383880" y="0"/>
                    <a:pt x="1387443" y="1476"/>
                    <a:pt x="1390070" y="4103"/>
                  </a:cubicBezTo>
                  <a:cubicBezTo>
                    <a:pt x="1392696" y="6730"/>
                    <a:pt x="1394172" y="10292"/>
                    <a:pt x="1394172" y="14007"/>
                  </a:cubicBezTo>
                  <a:lnTo>
                    <a:pt x="1394172" y="1288349"/>
                  </a:lnTo>
                  <a:cubicBezTo>
                    <a:pt x="1394172" y="1292064"/>
                    <a:pt x="1392696" y="1295627"/>
                    <a:pt x="1390070" y="1298254"/>
                  </a:cubicBezTo>
                  <a:cubicBezTo>
                    <a:pt x="1387443" y="1300881"/>
                    <a:pt x="1383880" y="1302357"/>
                    <a:pt x="1380165" y="1302357"/>
                  </a:cubicBezTo>
                  <a:lnTo>
                    <a:pt x="14007" y="1302357"/>
                  </a:lnTo>
                  <a:cubicBezTo>
                    <a:pt x="10292" y="1302357"/>
                    <a:pt x="6730" y="1300881"/>
                    <a:pt x="4103" y="1298254"/>
                  </a:cubicBezTo>
                  <a:cubicBezTo>
                    <a:pt x="1476" y="1295627"/>
                    <a:pt x="0" y="1292064"/>
                    <a:pt x="0" y="1288349"/>
                  </a:cubicBezTo>
                  <a:lnTo>
                    <a:pt x="0" y="14007"/>
                  </a:lnTo>
                  <a:cubicBezTo>
                    <a:pt x="0" y="10292"/>
                    <a:pt x="1476" y="6730"/>
                    <a:pt x="4103" y="4103"/>
                  </a:cubicBezTo>
                  <a:cubicBezTo>
                    <a:pt x="6730" y="1476"/>
                    <a:pt x="10292" y="0"/>
                    <a:pt x="14007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03889" y="4685115"/>
            <a:ext cx="2022012" cy="1251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21"/>
              </a:lnSpc>
            </a:pPr>
            <a:r>
              <a:rPr lang="en-US" sz="10023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01.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44264" y="4685115"/>
            <a:ext cx="2022012" cy="1251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21"/>
              </a:lnSpc>
            </a:pPr>
            <a:r>
              <a:rPr lang="en-US" sz="10023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02.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13399" y="4685115"/>
            <a:ext cx="2022012" cy="1251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21"/>
              </a:lnSpc>
            </a:pPr>
            <a:r>
              <a:rPr lang="en-US" sz="10023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638" y="6283389"/>
            <a:ext cx="4783300" cy="133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44"/>
              </a:lnSpc>
            </a:pPr>
            <a:r>
              <a:rPr lang="en-US" sz="3817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Descriptive</a:t>
            </a:r>
          </a:p>
          <a:p>
            <a:pPr algn="just">
              <a:lnSpc>
                <a:spcPts val="5344"/>
              </a:lnSpc>
              <a:spcBef>
                <a:spcPct val="0"/>
              </a:spcBef>
            </a:pPr>
            <a:r>
              <a:rPr lang="en-US" sz="3817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What happened ?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978127" y="4313415"/>
            <a:ext cx="4421644" cy="4130448"/>
            <a:chOff x="0" y="0"/>
            <a:chExt cx="1394172" cy="130235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4007" y="0"/>
                  </a:moveTo>
                  <a:lnTo>
                    <a:pt x="1380165" y="0"/>
                  </a:lnTo>
                  <a:cubicBezTo>
                    <a:pt x="1383880" y="0"/>
                    <a:pt x="1387443" y="1476"/>
                    <a:pt x="1390070" y="4103"/>
                  </a:cubicBezTo>
                  <a:cubicBezTo>
                    <a:pt x="1392696" y="6730"/>
                    <a:pt x="1394172" y="10292"/>
                    <a:pt x="1394172" y="14007"/>
                  </a:cubicBezTo>
                  <a:lnTo>
                    <a:pt x="1394172" y="1288349"/>
                  </a:lnTo>
                  <a:cubicBezTo>
                    <a:pt x="1394172" y="1292064"/>
                    <a:pt x="1392696" y="1295627"/>
                    <a:pt x="1390070" y="1298254"/>
                  </a:cubicBezTo>
                  <a:cubicBezTo>
                    <a:pt x="1387443" y="1300881"/>
                    <a:pt x="1383880" y="1302357"/>
                    <a:pt x="1380165" y="1302357"/>
                  </a:cubicBezTo>
                  <a:lnTo>
                    <a:pt x="14007" y="1302357"/>
                  </a:lnTo>
                  <a:cubicBezTo>
                    <a:pt x="10292" y="1302357"/>
                    <a:pt x="6730" y="1300881"/>
                    <a:pt x="4103" y="1298254"/>
                  </a:cubicBezTo>
                  <a:cubicBezTo>
                    <a:pt x="1476" y="1295627"/>
                    <a:pt x="0" y="1292064"/>
                    <a:pt x="0" y="1288349"/>
                  </a:cubicBezTo>
                  <a:lnTo>
                    <a:pt x="0" y="14007"/>
                  </a:lnTo>
                  <a:cubicBezTo>
                    <a:pt x="0" y="10292"/>
                    <a:pt x="1476" y="6730"/>
                    <a:pt x="4103" y="4103"/>
                  </a:cubicBezTo>
                  <a:cubicBezTo>
                    <a:pt x="6730" y="1476"/>
                    <a:pt x="10292" y="0"/>
                    <a:pt x="14007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177943" y="4685115"/>
            <a:ext cx="2022012" cy="1251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21"/>
              </a:lnSpc>
            </a:pPr>
            <a:r>
              <a:rPr lang="en-US" sz="10023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04.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27862" y="6362125"/>
            <a:ext cx="4552371" cy="125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86"/>
              </a:lnSpc>
            </a:pPr>
            <a:r>
              <a:rPr lang="en-US" sz="3633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Diagnostic</a:t>
            </a:r>
          </a:p>
          <a:p>
            <a:pPr algn="just">
              <a:lnSpc>
                <a:spcPts val="5086"/>
              </a:lnSpc>
              <a:spcBef>
                <a:spcPct val="0"/>
              </a:spcBef>
            </a:pPr>
            <a:r>
              <a:rPr lang="en-US" sz="3633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Why did it happen?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42498" y="6362125"/>
            <a:ext cx="4520879" cy="1193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28"/>
              </a:lnSpc>
            </a:pPr>
            <a:r>
              <a:rPr lang="en-US" sz="3448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Predictive</a:t>
            </a:r>
          </a:p>
          <a:p>
            <a:pPr algn="just">
              <a:lnSpc>
                <a:spcPts val="4828"/>
              </a:lnSpc>
              <a:spcBef>
                <a:spcPct val="0"/>
              </a:spcBef>
            </a:pPr>
            <a:r>
              <a:rPr lang="en-US" sz="3448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What could happen?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997177" y="6400836"/>
            <a:ext cx="4402594" cy="12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19"/>
              </a:lnSpc>
            </a:pPr>
            <a:r>
              <a:rPr lang="en-US" sz="3513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Prescriptive</a:t>
            </a:r>
          </a:p>
          <a:p>
            <a:pPr algn="just">
              <a:lnSpc>
                <a:spcPts val="4919"/>
              </a:lnSpc>
              <a:spcBef>
                <a:spcPct val="0"/>
              </a:spcBef>
            </a:pPr>
            <a:r>
              <a:rPr lang="en-US" sz="3513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What should we do?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91376" y="2217788"/>
            <a:ext cx="6567924" cy="5851423"/>
          </a:xfrm>
          <a:custGeom>
            <a:avLst/>
            <a:gdLst/>
            <a:ahLst/>
            <a:cxnLst/>
            <a:rect l="l" t="t" r="r" b="b"/>
            <a:pathLst>
              <a:path w="6567924" h="5851423">
                <a:moveTo>
                  <a:pt x="0" y="0"/>
                </a:moveTo>
                <a:lnTo>
                  <a:pt x="6567924" y="0"/>
                </a:lnTo>
                <a:lnTo>
                  <a:pt x="6567924" y="5851424"/>
                </a:lnTo>
                <a:lnTo>
                  <a:pt x="0" y="5851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2455913"/>
            <a:ext cx="7223569" cy="212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010"/>
              </a:lnSpc>
            </a:pPr>
            <a:r>
              <a:rPr lang="en-US" sz="8900" b="1" spc="-409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Descriptive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2641" y="5067300"/>
            <a:ext cx="12721991" cy="285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0"/>
              </a:lnSpc>
              <a:spcBef>
                <a:spcPct val="0"/>
              </a:spcBef>
            </a:pPr>
            <a:endParaRPr/>
          </a:p>
          <a:p>
            <a:pPr marL="715691" lvl="1" indent="-357846" algn="l">
              <a:lnSpc>
                <a:spcPts val="4640"/>
              </a:lnSpc>
              <a:spcBef>
                <a:spcPct val="0"/>
              </a:spcBef>
              <a:buAutoNum type="arabicPeriod"/>
            </a:pPr>
            <a:r>
              <a:rPr lang="en-US" sz="3314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What is the total sales amount per customer?</a:t>
            </a:r>
          </a:p>
          <a:p>
            <a:pPr marL="715691" lvl="1" indent="-357846" algn="l">
              <a:lnSpc>
                <a:spcPts val="4640"/>
              </a:lnSpc>
              <a:spcBef>
                <a:spcPct val="0"/>
              </a:spcBef>
              <a:buAutoNum type="arabicPeriod"/>
            </a:pPr>
            <a:r>
              <a:rPr lang="en-US" sz="3314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What is the total sales amount per region?</a:t>
            </a:r>
          </a:p>
          <a:p>
            <a:pPr marL="715691" lvl="1" indent="-357846" algn="l">
              <a:lnSpc>
                <a:spcPts val="4640"/>
              </a:lnSpc>
              <a:spcBef>
                <a:spcPct val="0"/>
              </a:spcBef>
              <a:buAutoNum type="arabicPeriod"/>
            </a:pPr>
            <a:r>
              <a:rPr lang="en-US" sz="3314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How have sales changed over time (monthly)?</a:t>
            </a:r>
          </a:p>
          <a:p>
            <a:pPr algn="l">
              <a:lnSpc>
                <a:spcPts val="4640"/>
              </a:lnSpc>
              <a:spcBef>
                <a:spcPct val="0"/>
              </a:spcBef>
            </a:pPr>
            <a:endParaRPr lang="en-US" sz="3314" b="1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19999" y="2159320"/>
            <a:ext cx="11448002" cy="7798110"/>
          </a:xfrm>
          <a:custGeom>
            <a:avLst/>
            <a:gdLst/>
            <a:ahLst/>
            <a:cxnLst/>
            <a:rect l="l" t="t" r="r" b="b"/>
            <a:pathLst>
              <a:path w="11448002" h="7798110">
                <a:moveTo>
                  <a:pt x="0" y="0"/>
                </a:moveTo>
                <a:lnTo>
                  <a:pt x="11448002" y="0"/>
                </a:lnTo>
                <a:lnTo>
                  <a:pt x="11448002" y="7798110"/>
                </a:lnTo>
                <a:lnTo>
                  <a:pt x="0" y="7798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900396" y="721045"/>
            <a:ext cx="13515640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00"/>
              </a:lnSpc>
            </a:pPr>
            <a:r>
              <a:rPr lang="en-US" sz="6000" b="1" spc="-27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1-What is the total sales amount per customer?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88831" y="2159320"/>
            <a:ext cx="11310338" cy="7650721"/>
          </a:xfrm>
          <a:custGeom>
            <a:avLst/>
            <a:gdLst/>
            <a:ahLst/>
            <a:cxnLst/>
            <a:rect l="l" t="t" r="r" b="b"/>
            <a:pathLst>
              <a:path w="11310338" h="7650721">
                <a:moveTo>
                  <a:pt x="0" y="0"/>
                </a:moveTo>
                <a:lnTo>
                  <a:pt x="11310338" y="0"/>
                </a:lnTo>
                <a:lnTo>
                  <a:pt x="11310338" y="7650721"/>
                </a:lnTo>
                <a:lnTo>
                  <a:pt x="0" y="7650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900396" y="721045"/>
            <a:ext cx="13515640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00"/>
              </a:lnSpc>
            </a:pPr>
            <a:r>
              <a:rPr lang="en-US" sz="6000" b="1" spc="-27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2-What is the total sales amount per region?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07449" y="2331151"/>
            <a:ext cx="12508586" cy="7599556"/>
          </a:xfrm>
          <a:custGeom>
            <a:avLst/>
            <a:gdLst/>
            <a:ahLst/>
            <a:cxnLst/>
            <a:rect l="l" t="t" r="r" b="b"/>
            <a:pathLst>
              <a:path w="12508586" h="7599556">
                <a:moveTo>
                  <a:pt x="0" y="0"/>
                </a:moveTo>
                <a:lnTo>
                  <a:pt x="12508586" y="0"/>
                </a:lnTo>
                <a:lnTo>
                  <a:pt x="12508586" y="7599556"/>
                </a:lnTo>
                <a:lnTo>
                  <a:pt x="0" y="7599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900396" y="721045"/>
            <a:ext cx="13515640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00"/>
              </a:lnSpc>
            </a:pPr>
            <a:r>
              <a:rPr lang="en-US" sz="6000" b="1" spc="-27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3-How have sales changed over time (monthly)?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340</Words>
  <Application>Microsoft Office PowerPoint</Application>
  <PresentationFormat>Custom</PresentationFormat>
  <Paragraphs>54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Raleway Semi-Bold</vt:lpstr>
      <vt:lpstr>Arial</vt:lpstr>
      <vt:lpstr>Calibri</vt:lpstr>
      <vt:lpstr>Raleway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 Mohamed Wahban</dc:title>
  <cp:lastModifiedBy>محمد أنس محمد محمد وهبان</cp:lastModifiedBy>
  <cp:revision>2</cp:revision>
  <dcterms:created xsi:type="dcterms:W3CDTF">2006-08-16T00:00:00Z</dcterms:created>
  <dcterms:modified xsi:type="dcterms:W3CDTF">2025-07-02T13:00:54Z</dcterms:modified>
  <dc:identifier>DAGr4vbN5D8</dc:identifier>
</cp:coreProperties>
</file>